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8" r:id="rId4"/>
    <p:sldId id="257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1554" r:id="rId14"/>
    <p:sldId id="1561" r:id="rId15"/>
    <p:sldId id="1562" r:id="rId16"/>
    <p:sldId id="1560" r:id="rId17"/>
    <p:sldId id="182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6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33" y="45"/>
      </p:cViewPr>
      <p:guideLst>
        <p:guide orient="horz" pos="864"/>
        <p:guide pos="5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8D25A-473C-47C8-A030-14FEBB956EDF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40CDC-8793-49D3-ABD8-9CBC3DBB9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4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40CDC-8793-49D3-ABD8-9CBC3DBB9C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5/15/2018 9:36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63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5/15/2018 9:36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03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5/15/2018 9:36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99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5/15/2018 9:36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31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2D8D-C84E-4947-92E3-29C0F502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6C1BB-4135-49D4-99BD-0DC7E40AD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6327D-F262-4685-B024-82E6D377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CEC1F-6CCD-4B5A-A4CC-88671B55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62679-4896-459F-95E3-4581AD46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1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5E76-4138-4796-AF3E-3102C894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15269-9FE1-4C1A-8746-41366CE7E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87A64-28A9-469D-9C6F-FE24F5A5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DC61-D83A-4129-BED9-3209D740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8F180-ACE1-4F32-BFCB-146C9EA2A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DA4DA-B0A9-4628-B0E7-8AD65D3E1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64DC1-235A-45C1-934C-1F85457EE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F548B-0900-44E8-94C6-CF2D5114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771A-2C8D-4E85-B09F-D1F3269F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62F7C-0B3A-4BBC-B48C-1C9930F3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57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574453"/>
          </a:xfrm>
        </p:spPr>
        <p:txBody>
          <a:bodyPr/>
          <a:lstStyle>
            <a:lvl1pPr>
              <a:defRPr sz="3733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749069"/>
          </a:xfrm>
        </p:spPr>
        <p:txBody>
          <a:bodyPr/>
          <a:lstStyle>
            <a:lvl1pPr marL="0" indent="0">
              <a:buNone/>
              <a:defRPr sz="3733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 sz="1961">
                <a:latin typeface="+mn-lt"/>
              </a:defRPr>
            </a:lvl2pPr>
            <a:lvl3pPr marL="224100" indent="0">
              <a:buNone/>
              <a:defRPr>
                <a:latin typeface="+mn-lt"/>
              </a:defRPr>
            </a:lvl3pPr>
            <a:lvl4pPr marL="448198" indent="0">
              <a:buNone/>
              <a:defRPr>
                <a:latin typeface="+mn-lt"/>
              </a:defRPr>
            </a:lvl4pPr>
            <a:lvl5pPr marL="672298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914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C1D8-8957-4616-AE93-7C7C7AA1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7133-B36B-469D-AB3D-F021020BC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D362E-529F-4FF5-9FDD-6E568C5B7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544B0-1FC3-4745-ADB9-80FE3F2E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8E13D-D3BA-4704-AC57-83A3E380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5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D54C-A169-4469-AA0B-484C2B2E8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A73CD-3C20-447E-A30C-BBF9DA674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D02E0-2F64-4800-8FF6-1899C026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76C1A-DDCF-49A2-8CE5-3F8022AF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0C79-7CA9-4A6A-9922-C7DDAD55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9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9C26-14AA-4704-9A35-1D3AC9BA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3444-A1E5-4F8F-AD53-52FEE1568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0E21B-D1CA-46D8-BE8C-D5930BE5C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00EE8-25AF-4F39-B767-451F3C7B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B24A5-2CCA-4F1C-84E5-C4E290AF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B40EF-7F8F-4577-BD9D-8A33F0F8E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5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670E-0B18-4E76-B056-67500B7E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2463A-67EA-4418-B1A3-EF9E7BDCE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EE36-D7FB-4BEB-86A9-EF5408BE6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96AECA-066D-41EB-8EE9-FAC3CF0C9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7F22B1-5452-4711-B93C-400D96191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0826D-6164-4020-909C-71F006EB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66286-AD87-4D86-8CA6-9684E6DD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7926F-2C53-4BA0-81FA-B02BABFC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4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0A91-8EA7-4223-A857-A1001144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3ACB6-1C8D-4937-A2C9-B3C793A0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2E7DB-A09C-434E-9611-7311E7F9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B825D-3B2E-4A4C-B583-A2265510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81695B-E4B4-4A7F-86AF-8A567456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D86DC-5792-428F-B5AE-8357BBF2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559FE-E348-4EA6-A761-C3414711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0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09C2-0E91-40B9-96B1-B5D87CE7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BD36-084E-4C2A-AED5-938F53BC7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89DF7-602D-4C4D-BD69-3446DDCE1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AD12D-B1E4-4CFD-BE22-A1C729EF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B86A5-8A16-4626-8BA9-47B89160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DC329-AB02-4A56-AE76-9406FC0F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0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6073-E2BC-41F4-9720-A99AA6E7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611A8-2622-48AC-8889-4215F4C71F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1E2F5-3DAB-45AB-A8D9-F2A33164A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F3662-4532-4648-BA52-E43FE527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EDB5A-F653-4C08-8920-8644B8EA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D8433-8F8D-4BDB-896A-7B70AB58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3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524F6-5E4B-4B4D-AE20-F3C406D3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130C4-D3D9-4A8B-85CC-02D87D26F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334EA-321A-4DFF-B370-2061A372E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AFB77-4C12-418D-9A6D-D043C8C8EAE0}" type="datetimeFigureOut">
              <a:rPr lang="en-US" smtClean="0"/>
              <a:t>5/15/2018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000EF-CE74-448E-9D45-EE7AD3700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3F556-A48B-4C1C-BC36-E8A6521EE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3A23-1CAD-43F6-A336-D6D4E33F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5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twitter?uselang=j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whats-new/" TargetMode="External"/><Relationship Id="rId2" Type="http://schemas.openxmlformats.org/officeDocument/2006/relationships/hyperlink" Target="https://github.com/dotnet/csharplang/wik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DAED-7793-4237-ABC1-72A03935D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C# 7 / </a:t>
            </a:r>
            <a:r>
              <a:rPr lang="en-US" cap="all" dirty="0" err="1"/>
              <a:t>c#</a:t>
            </a:r>
            <a:r>
              <a:rPr lang="en-US" cap="all" dirty="0"/>
              <a:t> 8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EDB0C-CA8E-4DD8-BE21-93F01AA97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41331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Kathleen Dollard</a:t>
            </a:r>
          </a:p>
          <a:p>
            <a:r>
              <a:rPr lang="en-US" dirty="0"/>
              <a:t>.NET Team, Microsoft</a:t>
            </a:r>
          </a:p>
          <a:p>
            <a:r>
              <a:rPr lang="en-US" dirty="0"/>
              <a:t>   @</a:t>
            </a:r>
            <a:r>
              <a:rPr lang="en-US" dirty="0" err="1"/>
              <a:t>KathleenDollard</a:t>
            </a:r>
            <a:endParaRPr lang="en-US" dirty="0"/>
          </a:p>
          <a:p>
            <a:r>
              <a:rPr lang="en-US" dirty="0"/>
              <a:t>kdollard@microsoft.com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0489B-5112-43A4-98B6-C20077F06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49364" y="4468626"/>
            <a:ext cx="560518" cy="4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6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D49EA9-CD94-47B3-88CA-BDF98039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8: </a:t>
            </a:r>
            <a:r>
              <a:rPr lang="en-US" dirty="0" err="1"/>
              <a:t>System.Index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CACD4-0717-4AA1-94B8-B609F8CD6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character: 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text.Length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-1]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text[^1]</a:t>
            </a:r>
          </a:p>
          <a:p>
            <a:r>
              <a:rPr lang="en-US" dirty="0"/>
              <a:t>Range</a:t>
            </a:r>
          </a:p>
          <a:p>
            <a:pPr marL="457200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text.SubString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text.Length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 1)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text[1..^1]</a:t>
            </a:r>
          </a:p>
          <a:p>
            <a:r>
              <a:rPr lang="en-US" dirty="0"/>
              <a:t>Other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 x = ^(42 + 42);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text[1..]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text[..1]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text[..]</a:t>
            </a:r>
          </a:p>
          <a:p>
            <a:pPr marL="457200" lvl="1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35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1D50-18B7-4ACB-8AAA-14A74942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8: New async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9234-AE56-4001-939E-EE86FA4B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 Dispose</a:t>
            </a:r>
          </a:p>
          <a:p>
            <a:pPr lvl="1"/>
            <a:r>
              <a:rPr lang="en-US" dirty="0"/>
              <a:t>using await</a:t>
            </a:r>
          </a:p>
          <a:p>
            <a:r>
              <a:rPr lang="en-US" dirty="0"/>
              <a:t>Async Streams</a:t>
            </a:r>
          </a:p>
          <a:p>
            <a:pPr lvl="1"/>
            <a:r>
              <a:rPr lang="en-US" dirty="0"/>
              <a:t>Start processing while awaiting</a:t>
            </a:r>
          </a:p>
          <a:p>
            <a:pPr lvl="1"/>
            <a:r>
              <a:rPr lang="en-US" dirty="0"/>
              <a:t>No overrunning – retrieval and processing wait on each other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5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9CD8C-8E98-421D-BABF-80E7B7FFE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0" t="18666" b="21334"/>
          <a:stretch/>
        </p:blipFill>
        <p:spPr>
          <a:xfrm>
            <a:off x="754828" y="443433"/>
            <a:ext cx="10682343" cy="59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914400" y="1371919"/>
            <a:ext cx="11694379" cy="2102037"/>
          </a:xfrm>
          <a:prstGeom prst="rect">
            <a:avLst/>
          </a:prstGeom>
        </p:spPr>
        <p:txBody>
          <a:bodyPr vert="horz" lIns="91400" tIns="45700" rIns="91400" bIns="457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35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397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7309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79851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302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interface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ILogger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void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Log(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LogLevel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level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string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message);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class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ConsoleLogger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: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ILogger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// send 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public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void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Log(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LogLevel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level,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string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message) {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}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D7F163-E431-45BF-AF86-465D076F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Default Interface Members</a:t>
            </a:r>
          </a:p>
        </p:txBody>
      </p:sp>
    </p:spTree>
    <p:extLst>
      <p:ext uri="{BB962C8B-B14F-4D97-AF65-F5344CB8AC3E}">
        <p14:creationId xmlns:p14="http://schemas.microsoft.com/office/powerpoint/2010/main" val="125379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914400" y="1371600"/>
            <a:ext cx="11694379" cy="2102037"/>
          </a:xfrm>
          <a:prstGeom prst="rect">
            <a:avLst/>
          </a:prstGeom>
        </p:spPr>
        <p:txBody>
          <a:bodyPr vert="horz" lIns="91400" tIns="45700" rIns="91400" bIns="457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35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397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7309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79851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302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interface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ILogger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void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Log(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LogLevel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level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string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message);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void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Log(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Exception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ex)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=&gt; Log(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LogLevel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.Error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ex.ToString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class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ConsoleLogger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: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ILogger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// send 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public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void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Log(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LogLevel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level,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string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message) {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}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D7F163-E431-45BF-AF86-465D076F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Default Interface Members</a:t>
            </a:r>
          </a:p>
        </p:txBody>
      </p:sp>
    </p:spTree>
    <p:extLst>
      <p:ext uri="{BB962C8B-B14F-4D97-AF65-F5344CB8AC3E}">
        <p14:creationId xmlns:p14="http://schemas.microsoft.com/office/powerpoint/2010/main" val="124218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914400" y="1371600"/>
            <a:ext cx="11694379" cy="2102037"/>
          </a:xfrm>
          <a:prstGeom prst="rect">
            <a:avLst/>
          </a:prstGeom>
        </p:spPr>
        <p:txBody>
          <a:bodyPr vert="horz" lIns="91400" tIns="45700" rIns="91400" bIns="457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35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397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7309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79851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302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interface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ILogger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void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Log(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LogLevel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level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  <a:r>
              <a:rPr kumimoji="0" lang="da-DK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string</a:t>
            </a:r>
            <a:r>
              <a:rPr kumimoji="0" lang="da-DK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message);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void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Log(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Exception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ex) =&gt; Log(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LogLevel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.Error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,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ex.ToString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class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TelemetryLogger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: 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ILogger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// send 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public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void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Log(</a:t>
            </a: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LogLevel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level,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string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message) {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// capture crash dump and send message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   </a:t>
            </a:r>
            <a:r>
              <a:rPr kumimoji="0" lang="fr-FR" sz="2133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public</a:t>
            </a:r>
            <a:r>
              <a:rPr kumimoji="0" lang="fr-FR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fr-FR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void</a:t>
            </a:r>
            <a:r>
              <a:rPr kumimoji="0" lang="fr-FR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Log(</a:t>
            </a:r>
            <a:r>
              <a:rPr kumimoji="0" lang="fr-FR" sz="2133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Exception</a:t>
            </a:r>
            <a:r>
              <a:rPr kumimoji="0" lang="fr-FR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 ex) 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{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D7F163-E431-45BF-AF86-465D076F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Default Interface Members</a:t>
            </a:r>
          </a:p>
        </p:txBody>
      </p:sp>
    </p:spTree>
    <p:extLst>
      <p:ext uri="{BB962C8B-B14F-4D97-AF65-F5344CB8AC3E}">
        <p14:creationId xmlns:p14="http://schemas.microsoft.com/office/powerpoint/2010/main" val="67557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Records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90600" y="2416030"/>
            <a:ext cx="12230100" cy="2159000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IEquatable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 {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Last {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Person(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Last) =&gt;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.First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.Last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(First, Last);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 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Deconstruct(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 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First,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 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Last) =&gt; (First, Last) =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.First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.Last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Equals(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other) =&gt; other !=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&amp;&amp; First ==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other.First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Last ==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other.Last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Equals(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other ? Equals(other) :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GetHashCode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GreatHashFunction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(First, Last);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914400" y="1371600"/>
            <a:ext cx="11648565" cy="2088861"/>
          </a:xfrm>
          <a:prstGeom prst="rect">
            <a:avLst/>
          </a:prstGeom>
        </p:spPr>
        <p:txBody>
          <a:bodyPr vert="horz" lIns="91400" tIns="45700" rIns="91400" bIns="457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35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397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7309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79851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302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class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Person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string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 First,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string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</a:rPr>
              <a:t> Last);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2887105A-1DE1-42C5-82C7-CEBE07FA2E9D}"/>
              </a:ext>
            </a:extLst>
          </p:cNvPr>
          <p:cNvSpPr/>
          <p:nvPr/>
        </p:nvSpPr>
        <p:spPr>
          <a:xfrm>
            <a:off x="3048432" y="1661719"/>
            <a:ext cx="406341" cy="4063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86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3116-B1D5-466F-A402-4C078437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Places to go, things </a:t>
            </a:r>
            <a:r>
              <a:rPr lang="en-US"/>
              <a:t>to do…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B7BA9-2208-434B-92A4-06A28627E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Get the previews, and send us feedback!</a:t>
            </a:r>
          </a:p>
          <a:p>
            <a:r>
              <a:rPr lang="en-US" dirty="0">
                <a:hlinkClick r:id="rId2"/>
              </a:rPr>
              <a:t>github.com/dotnet/csharplang/wiki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the docs:</a:t>
            </a:r>
          </a:p>
          <a:p>
            <a:r>
              <a:rPr lang="en-US" dirty="0">
                <a:hlinkClick r:id="rId3"/>
              </a:rPr>
              <a:t>docs.microsoft.com/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-us/dotnet/</a:t>
            </a:r>
            <a:r>
              <a:rPr lang="en-US" dirty="0" err="1">
                <a:hlinkClick r:id="rId3"/>
              </a:rPr>
              <a:t>csharp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whats</a:t>
            </a:r>
            <a:r>
              <a:rPr lang="en-US" dirty="0">
                <a:hlinkClick r:id="rId3"/>
              </a:rPr>
              <a:t>-new/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9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43C4A1-75E1-49E1-8834-199AA0E5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7.1 -7.3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723771-A5F9-443B-B602-8043B458E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511"/>
            <a:ext cx="10515600" cy="4579452"/>
          </a:xfrm>
        </p:spPr>
        <p:txBody>
          <a:bodyPr>
            <a:normAutofit/>
          </a:bodyPr>
          <a:lstStyle/>
          <a:p>
            <a:r>
              <a:rPr lang="en-US" dirty="0"/>
              <a:t>async main</a:t>
            </a:r>
          </a:p>
          <a:p>
            <a:r>
              <a:rPr lang="en-US" dirty="0"/>
              <a:t>Preceding digit separator</a:t>
            </a:r>
          </a:p>
          <a:p>
            <a:r>
              <a:rPr lang="en-US" dirty="0" err="1"/>
              <a:t>Bestest</a:t>
            </a:r>
            <a:r>
              <a:rPr lang="en-US" dirty="0"/>
              <a:t> </a:t>
            </a:r>
            <a:r>
              <a:rPr lang="en-US" dirty="0" err="1"/>
              <a:t>betterness</a:t>
            </a:r>
            <a:r>
              <a:rPr lang="en-US" dirty="0"/>
              <a:t> (7.3)</a:t>
            </a:r>
          </a:p>
          <a:p>
            <a:r>
              <a:rPr lang="en-US" dirty="0"/>
              <a:t>Non-trailing named </a:t>
            </a:r>
            <a:r>
              <a:rPr lang="en-US" dirty="0" err="1"/>
              <a:t>args</a:t>
            </a:r>
            <a:endParaRPr lang="en-US" dirty="0"/>
          </a:p>
          <a:p>
            <a:r>
              <a:rPr lang="en-US" dirty="0" err="1"/>
              <a:t>Enum</a:t>
            </a:r>
            <a:r>
              <a:rPr lang="en-US" dirty="0"/>
              <a:t>, Delegate unmanaged constraints</a:t>
            </a:r>
          </a:p>
          <a:p>
            <a:r>
              <a:rPr lang="en-US" dirty="0"/>
              <a:t>Tuple name inference</a:t>
            </a:r>
          </a:p>
          <a:p>
            <a:r>
              <a:rPr lang="en-US" dirty="0"/>
              <a:t>Tuple equality</a:t>
            </a:r>
          </a:p>
          <a:p>
            <a:r>
              <a:rPr lang="en-US" dirty="0"/>
              <a:t>Expanding ref goodness (stuff can go faster, Kestrel)</a:t>
            </a:r>
          </a:p>
          <a:p>
            <a:r>
              <a:rPr lang="en-US" dirty="0"/>
              <a:t>Span and </a:t>
            </a:r>
            <a:r>
              <a:rPr lang="en-US" dirty="0" err="1"/>
              <a:t>ReadOnlySpan</a:t>
            </a:r>
            <a:r>
              <a:rPr lang="en-US" dirty="0"/>
              <a:t> (can even </a:t>
            </a:r>
            <a:r>
              <a:rPr lang="en-US" dirty="0" err="1"/>
              <a:t>stackalloc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7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3C6B-ABE1-4B14-A9FB-6E350AAA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8: Nullable 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BDA31-84CD-427D-AA13-A7905994F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3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1B63-0041-4F1A-9E79-B5219282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8: Pattern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89349-EDAC-4F50-81F9-2344C59FA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2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62B11-A9B0-4170-B88A-C52DB45E4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93" t="18588" b="21726"/>
          <a:stretch/>
        </p:blipFill>
        <p:spPr>
          <a:xfrm>
            <a:off x="723900" y="419099"/>
            <a:ext cx="10926632" cy="60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9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9CD5A0-7065-4F52-81F7-5EF443DF2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5" t="20548" b="21255"/>
          <a:stretch/>
        </p:blipFill>
        <p:spPr>
          <a:xfrm>
            <a:off x="723900" y="419100"/>
            <a:ext cx="10981767" cy="59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0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FBC5B-4C49-43F2-AD3D-7163D442A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7" t="18431" b="21412"/>
          <a:stretch/>
        </p:blipFill>
        <p:spPr>
          <a:xfrm>
            <a:off x="794048" y="406863"/>
            <a:ext cx="10902651" cy="595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1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049F1-DE24-443B-80C8-44B62BC6D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87" t="18431" b="21412"/>
          <a:stretch/>
        </p:blipFill>
        <p:spPr>
          <a:xfrm>
            <a:off x="794048" y="406863"/>
            <a:ext cx="10851105" cy="607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8B2F-4F66-4273-BB29-F02D48CE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8: </a:t>
            </a:r>
            <a:r>
              <a:rPr lang="en-US" dirty="0" err="1"/>
              <a:t>System.Index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A108F-B0D7-430B-8A36-B1E652F4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11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20419</TotalTime>
  <Words>674</Words>
  <Application>Microsoft Office PowerPoint</Application>
  <PresentationFormat>Widescreen</PresentationFormat>
  <Paragraphs>117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Courier New</vt:lpstr>
      <vt:lpstr>Segoe UI</vt:lpstr>
      <vt:lpstr>Office Theme</vt:lpstr>
      <vt:lpstr>C# 7 / c# 8</vt:lpstr>
      <vt:lpstr>C# 7.1 -7.3</vt:lpstr>
      <vt:lpstr>C# 8: Nullable Reference</vt:lpstr>
      <vt:lpstr>C# 8: Pattern matching</vt:lpstr>
      <vt:lpstr>PowerPoint Presentation</vt:lpstr>
      <vt:lpstr>PowerPoint Presentation</vt:lpstr>
      <vt:lpstr>PowerPoint Presentation</vt:lpstr>
      <vt:lpstr>PowerPoint Presentation</vt:lpstr>
      <vt:lpstr>C# 8: System.Index</vt:lpstr>
      <vt:lpstr>C# 8: System.Index</vt:lpstr>
      <vt:lpstr>C# 8: New async opportunities</vt:lpstr>
      <vt:lpstr>PowerPoint Presentation</vt:lpstr>
      <vt:lpstr>Default Interface Members</vt:lpstr>
      <vt:lpstr>Default Interface Members</vt:lpstr>
      <vt:lpstr>Default Interface Members</vt:lpstr>
      <vt:lpstr>Records</vt:lpstr>
      <vt:lpstr>Places to go, things to do…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STANDARD:  THE EASY ROUTE TO  PLATFORM INDEPENDENCE</dc:title>
  <dc:creator>Kathleen Dollard</dc:creator>
  <cp:lastModifiedBy>Kathleen Dollard</cp:lastModifiedBy>
  <cp:revision>95</cp:revision>
  <dcterms:created xsi:type="dcterms:W3CDTF">2017-10-15T18:09:21Z</dcterms:created>
  <dcterms:modified xsi:type="dcterms:W3CDTF">2018-05-15T09:18:06Z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kdollard@microsoft.com</vt:lpwstr>
  </property>
  <property fmtid="{D5CDD505-2E9C-101B-9397-08002B2CF9AE}" pid="6" name="MSIP_Label_f42aa342-8706-4288-bd11-ebb85995028c_SetDate">
    <vt:lpwstr>2017-10-17T08:20:50.0557015-07:00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